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  <p:embeddedFont>
      <p:font typeface="Ubuntu" panose="020B0604020202020204" charset="0"/>
      <p:regular r:id="rId39"/>
      <p:bold r:id="rId40"/>
      <p:italic r:id="rId41"/>
      <p:boldItalic r:id="rId42"/>
    </p:embeddedFont>
    <p:embeddedFont>
      <p:font typeface="Ubuntu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69" autoAdjust="0"/>
  </p:normalViewPr>
  <p:slideViewPr>
    <p:cSldViewPr snapToGrid="0">
      <p:cViewPr varScale="1">
        <p:scale>
          <a:sx n="123" d="100"/>
          <a:sy n="123" d="100"/>
        </p:scale>
        <p:origin x="12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mxqxwllc-mTbzkYQkCqPbHmF7-F4jT0/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anva.com/design/DAEWVvlD8xA/Ql9xfC8NY3TBYDc9uXOisQ/edit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bsidian.md/How+to/Format+your+not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rkdownguide.org/cheat-sheet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idian.m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Permission for recording for self-improvement purposes. The recording will not be distributed.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Remind students that the presentation slides will be shared.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165b10a5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165b10a5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Everyone has different reasons for using a Personal Wikipedia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Journalists: Collect and connect different sources and article together, final product is a paper on word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Research: Collection and connection of research papers, and personal thoughts, lab book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University Students: Their vault is the ground truth and things in their should be accurate for the sake of preparing for exams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Workplace: Collecting notes on what you learned, Journaling, monitoring personal development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Creating a vault the transforms a PDF documentation into an interactive and connected vault of notes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>
                <a:solidFill>
                  <a:schemeClr val="dk1"/>
                </a:solidFill>
              </a:rPr>
              <a:t>For workplace notes, it’s clear that if there is proprietary information, then you may need to discuss with your employer about that.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Writers: Highly interconnected space of notes that connect their characters, plot points and research for historical accuracy etc.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I’ll show some more as well once we get into the workshop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bede02d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bede02d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d4dbe80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d4dbe80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What makes Obsidian stand out are its implementation of wiki-links and back-links.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Easily link notes together without going through a bunch of menus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Back-links: keeps a list of what notes point to the one you’re looking at and suggests notes with same words as the title.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Community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Google Docs (limited by what Google supports as addons)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MS Word (Zotero citations)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Markdown + Obsidian makes it easy to mass edit notes and compile information from it while also making it visually organized and appealing.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Lack of browser access could be a deal breaker for some people, but The mobile app is coming to the public soon, so viewing it on android or IOS devices will overcome that. 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Still in beta and constantly evolving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Well supported by community developers 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>
                <a:solidFill>
                  <a:schemeClr val="dk1"/>
                </a:solidFill>
              </a:rPr>
              <a:t>Graph View: Those that learn through visuals 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Mind maps 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dirty="0">
                <a:solidFill>
                  <a:schemeClr val="dk1"/>
                </a:solidFill>
              </a:rPr>
              <a:t>Index cards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Obsidian is a great digital and light-weight tool for this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83038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165b10a5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165b10a5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bede02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bede02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Dashboard + Introducing what Obsidian looks like (flexible)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Note-taking area: Editor mode + Preview mode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File Navigation area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Search tab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Backlink tab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Change Vault + Help Vault + Settings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2d4dbe80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2d4dbe80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https://drive.google.com/file/d/1Amxqxwllc-mTbzkYQkCqPbHmF7-F4jT0/view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https://www.canva.com/design/DAEWVvlD8xA/Ql9xfC8NY3TBYDc9uXOisQ/edit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Walkthrough is done via the Obsidian app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bede0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bede02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Obsidian Help: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https://help.obsidian.md/How+to/Format+your+notes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Markdown Cheat Sheet: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https://www.markdownguide.org/cheat-sheet/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65b10a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165b10a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After the breakout rooms, pick 1-2 people from each group to share anything they learned or questions they have about the application.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65b10a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165b10a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d4dbe8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d4dbe8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44444"/>
                </a:solidFill>
              </a:rPr>
              <a:t>Survey Questions</a:t>
            </a:r>
            <a:endParaRPr dirty="0">
              <a:solidFill>
                <a:srgbClr val="444444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 dirty="0">
                <a:solidFill>
                  <a:srgbClr val="444444"/>
                </a:solidFill>
              </a:rPr>
              <a:t>What do you take notes of? (i.e. lectures, plans, lists, journaling, projects, etc) </a:t>
            </a:r>
            <a:endParaRPr dirty="0">
              <a:solidFill>
                <a:srgbClr val="444444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 dirty="0">
                <a:solidFill>
                  <a:srgbClr val="444444"/>
                </a:solidFill>
              </a:rPr>
              <a:t>What tools do you use to take notes?</a:t>
            </a:r>
            <a:endParaRPr dirty="0">
              <a:solidFill>
                <a:srgbClr val="444444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○"/>
            </a:pPr>
            <a:r>
              <a:rPr lang="en" dirty="0">
                <a:solidFill>
                  <a:srgbClr val="444444"/>
                </a:solidFill>
              </a:rPr>
              <a:t>Pen &amp; Paper</a:t>
            </a:r>
            <a:endParaRPr dirty="0">
              <a:solidFill>
                <a:srgbClr val="444444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○"/>
            </a:pPr>
            <a:r>
              <a:rPr lang="en" dirty="0">
                <a:solidFill>
                  <a:srgbClr val="444444"/>
                </a:solidFill>
              </a:rPr>
              <a:t>Word / Google Docs</a:t>
            </a:r>
            <a:endParaRPr dirty="0">
              <a:solidFill>
                <a:srgbClr val="444444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○"/>
            </a:pPr>
            <a:r>
              <a:rPr lang="en" dirty="0">
                <a:solidFill>
                  <a:srgbClr val="444444"/>
                </a:solidFill>
              </a:rPr>
              <a:t>One Note</a:t>
            </a:r>
            <a:endParaRPr dirty="0">
              <a:solidFill>
                <a:srgbClr val="444444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○"/>
            </a:pPr>
            <a:r>
              <a:rPr lang="en" dirty="0">
                <a:solidFill>
                  <a:srgbClr val="444444"/>
                </a:solidFill>
              </a:rPr>
              <a:t>I don’t take notes</a:t>
            </a:r>
            <a:endParaRPr dirty="0">
              <a:solidFill>
                <a:srgbClr val="444444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○"/>
            </a:pPr>
            <a:r>
              <a:rPr lang="en" dirty="0">
                <a:solidFill>
                  <a:srgbClr val="444444"/>
                </a:solidFill>
              </a:rPr>
              <a:t>Other (text field)</a:t>
            </a:r>
            <a:endParaRPr dirty="0">
              <a:solidFill>
                <a:srgbClr val="444444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165b10a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165b10a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2d4dbe80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2d4dbe80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Walkthrough an example of what I did with one of the articles in Obsidian.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165b10a5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165b10a5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2d4dbe80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2d4dbe80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2d4dbe80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2d4dbe80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headers - CSS, Dataview, other plugins...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d4dbe80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d4dbe80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can get messy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Especially during midterms!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Physical notebooks, journals, and papers get stored in a boxes and shelves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Digital notes can be forgotten in our endlessly nested folders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were in a course that expanded on a concept that you learned in a previous class? Would you try to find it under this giant backlog of files, or rewrite it altogether?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That’s not terribly efficient.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2d4dbe80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2d4dbe80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165b10a5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165b10a5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I’m introducing is not invented by me, but adapted from Evergreen Notes + Zettelkasten Method and inspired by the Building a Second Brain Movement that’s been gaining popularity the past few years.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d4dbe8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d4dbe8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https://obsidian.md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I personally think Obsidian is most efficient way to make a personal wikipedia. 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 dirty="0">
                <a:solidFill>
                  <a:schemeClr val="dk1"/>
                </a:solidFill>
              </a:rPr>
              <a:t>Note-taking app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 dirty="0">
                <a:solidFill>
                  <a:schemeClr val="dk1"/>
                </a:solidFill>
              </a:rPr>
              <a:t>Edits files called Markdown (used by software devs a lot for documentation)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 dirty="0">
                <a:solidFill>
                  <a:schemeClr val="dk1"/>
                </a:solidFill>
              </a:rPr>
              <a:t>Normal Desktop folder as vault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 dirty="0">
                <a:solidFill>
                  <a:schemeClr val="dk1"/>
                </a:solidFill>
              </a:rPr>
              <a:t>Links can be made between any note, image, pdf, etc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Make your own structure with folders or the notes themselves.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 those that are more code-savvy: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Uses Electron, so perfect for injecting html, iframes, and css.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Survey Questions: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 dirty="0">
                <a:solidFill>
                  <a:srgbClr val="444444"/>
                </a:solidFill>
              </a:rPr>
              <a:t>Are you familiar with Obsidian? (yes/ no / heard of it)</a:t>
            </a:r>
            <a:endParaRPr dirty="0">
              <a:solidFill>
                <a:srgbClr val="444444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 dirty="0">
                <a:solidFill>
                  <a:srgbClr val="444444"/>
                </a:solidFill>
              </a:rPr>
              <a:t>Are you familiar with markdown? (yes/ no/ heard of it)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165b10a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165b10a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bede02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5bede02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High school tutoring notes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Imagine you have a course syllabus, you create a note listing all the topics in your syllabus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a separate course,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there’s a topic that elaborates on the same topic, you can use the </a:t>
            </a:r>
            <a:r>
              <a:rPr lang="en" b="1"/>
              <a:t>same note</a:t>
            </a:r>
            <a:r>
              <a:rPr lang="en"/>
              <a:t> without having to rewrite it!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there’s a new topic that needs you to know about a topic from a course you took, you can easily </a:t>
            </a:r>
            <a:r>
              <a:rPr lang="en" b="1"/>
              <a:t>reference </a:t>
            </a:r>
            <a:r>
              <a:rPr lang="en"/>
              <a:t>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5bede02d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5bede02d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Obsidian gives us the ability to link our notes together: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can be tagged and they would be very easy to find on the </a:t>
            </a:r>
            <a:r>
              <a:rPr lang="en" b="1"/>
              <a:t>graph view </a:t>
            </a:r>
            <a:r>
              <a:rPr lang="en"/>
              <a:t>or in </a:t>
            </a:r>
            <a:r>
              <a:rPr lang="en" b="1"/>
              <a:t>search tab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10628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2782913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elvetica Neue"/>
              <a:buNone/>
              <a:defRPr sz="30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●"/>
              <a:defRPr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○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○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○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youtube.com/watch?v=txsScSC53-8" TargetMode="External"/><Relationship Id="rId7" Type="http://schemas.openxmlformats.org/officeDocument/2006/relationships/hyperlink" Target="https://workona.com/suspended/#title=Obsidian%20Publish&amp;url=https%3A%2F%2Fobsidian.md%2Fpubli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jlU5-Lv-kKI" TargetMode="External"/><Relationship Id="rId5" Type="http://schemas.openxmlformats.org/officeDocument/2006/relationships/hyperlink" Target="https://youtu.be/RgwnpEBFNUg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youtu.be/P3Hlo1DMdQQ" TargetMode="Externa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cheat-she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help.obsidian.md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universityaffairs.ca/career-advice/graduate-matters/making-time-and-space-for-graduate-school-during-a-pandemic/" TargetMode="External"/><Relationship Id="rId7" Type="http://schemas.openxmlformats.org/officeDocument/2006/relationships/hyperlink" Target="https://betterhumans.pub/what-if-this-isnt-a-good-time-for-getting-to-know-yourself-86f6de94d0c0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hyperlink" Target="https://betterhumans.pub/how-to-love-running-all-year-whatever-the-weather-f7c2a42bdeea" TargetMode="External"/><Relationship Id="rId5" Type="http://schemas.openxmlformats.org/officeDocument/2006/relationships/hyperlink" Target="https://www.nature.com/articles/d41586-020-03339-5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hyperlink" Target="https://betterhumans.pub/this-year-im-not-setting-goals-i-m-creating-practices-3af65ea0e745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85D7ERwhke7wVqskV_DZUA" TargetMode="External"/><Relationship Id="rId3" Type="http://schemas.openxmlformats.org/officeDocument/2006/relationships/hyperlink" Target="https://writingcooperative.com/zettelkasten-how-one-german-scholar-was-so-freakishly-productive-997e4e0ca125" TargetMode="External"/><Relationship Id="rId7" Type="http://schemas.openxmlformats.org/officeDocument/2006/relationships/hyperlink" Target="https://www.youtube.com/watch?v=z6F8RBIpQ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hannel/UCkzyo69rqBoBJUyQ9jo53Bw" TargetMode="External"/><Relationship Id="rId11" Type="http://schemas.openxmlformats.org/officeDocument/2006/relationships/hyperlink" Target="https://www.youtube.com/channel/UC_Xx2woqzPkcvG_ea5d276A" TargetMode="External"/><Relationship Id="rId5" Type="http://schemas.openxmlformats.org/officeDocument/2006/relationships/hyperlink" Target="https://aliabdaal.com/friendzone/how-to-build-a-second-brain-271393/" TargetMode="External"/><Relationship Id="rId10" Type="http://schemas.openxmlformats.org/officeDocument/2006/relationships/hyperlink" Target="https://www.youtube.com/watch?v=pahwCFq8eaw" TargetMode="External"/><Relationship Id="rId4" Type="http://schemas.openxmlformats.org/officeDocument/2006/relationships/hyperlink" Target="https://fortelabs.co/blog/basboverview/" TargetMode="External"/><Relationship Id="rId9" Type="http://schemas.openxmlformats.org/officeDocument/2006/relationships/hyperlink" Target="https://forum.obsidian.md/t/lyt-kit-now-downloadable/39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ettelkasten.de/posts/overview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aggieappleton.com/evergree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idian.m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485875" y="27478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919"/>
              <a:buFont typeface="Arial"/>
              <a:buNone/>
            </a:pPr>
            <a:r>
              <a:rPr lang="en" sz="248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Obsidian can help you build connections between your notes for school, work &amp; creative projects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l="17093" t="6476" r="22120" b="46729"/>
          <a:stretch/>
        </p:blipFill>
        <p:spPr>
          <a:xfrm>
            <a:off x="3892850" y="0"/>
            <a:ext cx="5251151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485875" y="11743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latin typeface="Helvetica Neue"/>
                <a:ea typeface="Helvetica Neue"/>
                <a:cs typeface="Helvetica Neue"/>
                <a:sym typeface="Helvetica Neue"/>
              </a:rPr>
              <a:t>PERSONAL WIKIPEDIA</a:t>
            </a:r>
            <a:endParaRPr sz="318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85875" y="38908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 b="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Samantha Yuen </a:t>
            </a:r>
            <a:endParaRPr sz="1779" b="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79" b="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779" b="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samantha.yuen@umontreal.ca 				May 6, 2021 </a:t>
            </a:r>
            <a:endParaRPr sz="1779" b="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94150" y="1571275"/>
            <a:ext cx="2053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60"/>
              <a:t>Examples of Other use Cases </a:t>
            </a:r>
            <a:endParaRPr sz="186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94150" y="2031475"/>
            <a:ext cx="2319600" cy="22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 [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1</a:t>
            </a:r>
            <a:r>
              <a:rPr lang="en" sz="1400"/>
              <a:t>][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2</a:t>
            </a:r>
            <a:r>
              <a:rPr lang="en" sz="1400"/>
              <a:t>]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World Building for Writers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Outlining papers/ Projects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Workplace Notes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University Notes</a:t>
            </a: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Others</a:t>
            </a:r>
            <a:endParaRPr sz="14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8">
            <a:alphaModFix/>
          </a:blip>
          <a:srcRect l="32713" r="30514"/>
          <a:stretch/>
        </p:blipFill>
        <p:spPr>
          <a:xfrm>
            <a:off x="2220750" y="146188"/>
            <a:ext cx="3289373" cy="503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9">
            <a:alphaModFix/>
          </a:blip>
          <a:srcRect l="2558" r="9211" b="1826"/>
          <a:stretch/>
        </p:blipFill>
        <p:spPr>
          <a:xfrm>
            <a:off x="5543950" y="403495"/>
            <a:ext cx="3600048" cy="225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3959" y="2716675"/>
            <a:ext cx="3600042" cy="22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01" y="0"/>
            <a:ext cx="8456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Other Note-taking Apps Compare?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605450" y="3399100"/>
            <a:ext cx="276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r="803"/>
          <a:stretch/>
        </p:blipFill>
        <p:spPr>
          <a:xfrm>
            <a:off x="2633075" y="896950"/>
            <a:ext cx="2454375" cy="4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460" y="896950"/>
            <a:ext cx="463182" cy="4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657" y="896950"/>
            <a:ext cx="920270" cy="41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2855300" y="2185150"/>
            <a:ext cx="2762400" cy="32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A466-36C8-41E5-8397-227B79BA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CA07-8A73-462D-BA00-9784B3CE7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Google Shape;152;p24">
            <a:extLst>
              <a:ext uri="{FF2B5EF4-FFF2-40B4-BE49-F238E27FC236}">
                <a16:creationId xmlns:a16="http://schemas.microsoft.com/office/drawing/2014/main" id="{109A6FC3-EBEB-44BB-9984-F8C98E1A2F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47" y="91802"/>
            <a:ext cx="7268706" cy="4959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6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375"/>
            <a:ext cx="9144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1169650" y="181625"/>
            <a:ext cx="3022200" cy="47805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416875" y="181625"/>
            <a:ext cx="3131400" cy="47805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67800" y="352400"/>
            <a:ext cx="939900" cy="46098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320200" y="181625"/>
            <a:ext cx="258900" cy="2127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7655025" y="1936650"/>
            <a:ext cx="258900" cy="2127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0" y="4228675"/>
            <a:ext cx="258900" cy="646200"/>
          </a:xfrm>
          <a:prstGeom prst="roundRect">
            <a:avLst>
              <a:gd name="adj" fmla="val 4933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1770000" y="482750"/>
            <a:ext cx="56040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44"/>
              <a:t>1</a:t>
            </a:r>
            <a:endParaRPr sz="4244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Obsidian Basics</a:t>
            </a:r>
            <a:endParaRPr sz="2111"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4294967295"/>
          </p:nvPr>
        </p:nvSpPr>
        <p:spPr>
          <a:xfrm>
            <a:off x="480150" y="1951000"/>
            <a:ext cx="8183700" cy="29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Creating a vault + Setting up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Make a note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Markdown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Wiki-links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Back-links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Panes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Quick Switcher (CTRL-O)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Command Palette (CTRL-P)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Graph view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Obsidian </a:t>
            </a:r>
            <a:r>
              <a:rPr lang="en" u="sng">
                <a:solidFill>
                  <a:schemeClr val="hlink"/>
                </a:solidFill>
                <a:hlinkClick r:id="rId3"/>
              </a:rPr>
              <a:t>Markdown </a:t>
            </a:r>
            <a:r>
              <a:rPr lang="en"/>
              <a:t>Cheat Sheets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875" y="1152475"/>
            <a:ext cx="5761799" cy="38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75" y="1152475"/>
            <a:ext cx="2974973" cy="38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770000" y="482750"/>
            <a:ext cx="56040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Rooms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4294967295"/>
          </p:nvPr>
        </p:nvSpPr>
        <p:spPr>
          <a:xfrm>
            <a:off x="480150" y="1798600"/>
            <a:ext cx="8183700" cy="29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It’s your turn to try out Obsidian!</a:t>
            </a: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Get in groups of 3-4.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One person should screenshare if someone in the group has not downloaded the software yet. 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Create some notes, explore the software!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4294967295"/>
          </p:nvPr>
        </p:nvSpPr>
        <p:spPr>
          <a:xfrm>
            <a:off x="7736100" y="4466050"/>
            <a:ext cx="1080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6-8 min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350700" y="526350"/>
            <a:ext cx="844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so far?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70000" y="482750"/>
            <a:ext cx="56040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Rooms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4294967295"/>
          </p:nvPr>
        </p:nvSpPr>
        <p:spPr>
          <a:xfrm>
            <a:off x="480150" y="1798600"/>
            <a:ext cx="81837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163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Font typeface="Raleway"/>
              <a:buAutoNum type="arabicPeriod"/>
            </a:pP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&amp; why do you take notes?</a:t>
            </a: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163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Font typeface="Raleway"/>
              <a:buAutoNum type="arabicPeriod"/>
            </a:pP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Did you download Obsidian yet?</a:t>
            </a: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163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Font typeface="Raleway"/>
              <a:buAutoNum type="arabicPeriod"/>
            </a:pP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Did you read an article before the workshop?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294967295"/>
          </p:nvPr>
        </p:nvSpPr>
        <p:spPr>
          <a:xfrm>
            <a:off x="7736100" y="4466050"/>
            <a:ext cx="1080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6-8 min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480150" y="2830425"/>
            <a:ext cx="8183700" cy="20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Get in groups of 3-4.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Have one person answering the </a:t>
            </a: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question </a:t>
            </a: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and one person with a </a:t>
            </a: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timer</a:t>
            </a: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Alternate every </a:t>
            </a: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minute</a:t>
            </a: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Write in the chat your answers for #2 and #3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150150" y="3641425"/>
            <a:ext cx="45528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an article, any article</a:t>
            </a:r>
            <a:r>
              <a:rPr lang="en" sz="2800" b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Helvetica Neue"/>
                <a:ea typeface="Helvetica Neue"/>
                <a:cs typeface="Helvetica Neue"/>
                <a:sym typeface="Helvetica Neue"/>
              </a:rPr>
              <a:t>(or have your course notes handy)</a:t>
            </a:r>
            <a:endParaRPr sz="900" dirty="0"/>
          </a:p>
        </p:txBody>
      </p:sp>
      <p:pic>
        <p:nvPicPr>
          <p:cNvPr id="200" name="Google Shape;200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57200"/>
            <a:ext cx="4018334" cy="1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1848775"/>
            <a:ext cx="4018324" cy="153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2950" y="381000"/>
            <a:ext cx="4018325" cy="139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5705" y="1772570"/>
            <a:ext cx="3915566" cy="13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5695" y="3266170"/>
            <a:ext cx="3915575" cy="144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4805700" y="457200"/>
            <a:ext cx="3780900" cy="1315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41025" y="482750"/>
            <a:ext cx="76620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44"/>
              <a:t>2</a:t>
            </a:r>
            <a:endParaRPr sz="4244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Notes from an Article</a:t>
            </a:r>
            <a:endParaRPr sz="2355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4294967295"/>
          </p:nvPr>
        </p:nvSpPr>
        <p:spPr>
          <a:xfrm>
            <a:off x="480150" y="1798600"/>
            <a:ext cx="8183700" cy="29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Create a note dedicated to that article</a:t>
            </a:r>
            <a:endParaRPr sz="1779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Which part(s) of the article(s) intrigued you? Why?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Does this make you think of another idea or concept?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Does it relate to a personal experience or another piece of media?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1770000" y="482750"/>
            <a:ext cx="56040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Rooms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4294967295"/>
          </p:nvPr>
        </p:nvSpPr>
        <p:spPr>
          <a:xfrm>
            <a:off x="480150" y="1798600"/>
            <a:ext cx="8183700" cy="29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Let’s try taking personal notes with the article you read</a:t>
            </a:r>
            <a:endParaRPr sz="1779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79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Get in groups of 3-4.</a:t>
            </a:r>
            <a:endParaRPr sz="1779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79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One person should screenshare if someone in the group has not downloaded the software yet. </a:t>
            </a:r>
            <a:endParaRPr sz="1779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79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Each person try to create ≥ 1 note based on the article they read.</a:t>
            </a:r>
            <a:endParaRPr sz="1779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4294967295"/>
          </p:nvPr>
        </p:nvSpPr>
        <p:spPr>
          <a:xfrm>
            <a:off x="7736100" y="4466050"/>
            <a:ext cx="1080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79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6-8 min</a:t>
            </a:r>
            <a:endParaRPr sz="1779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Zettelkasten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Building Your Second Brain [</a:t>
            </a:r>
            <a:r>
              <a:rPr lang="en" u="sng">
                <a:solidFill>
                  <a:schemeClr val="hlink"/>
                </a:solidFill>
                <a:hlinkClick r:id="rId4"/>
              </a:rPr>
              <a:t>1</a:t>
            </a:r>
            <a:r>
              <a:rPr lang="en"/>
              <a:t>][</a:t>
            </a:r>
            <a:r>
              <a:rPr lang="en" u="sng">
                <a:solidFill>
                  <a:schemeClr val="hlink"/>
                </a:solidFill>
                <a:hlinkClick r:id="rId5"/>
              </a:rPr>
              <a:t>2</a:t>
            </a:r>
            <a:r>
              <a:rPr lang="en"/>
              <a:t>]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Justin’s </a:t>
            </a:r>
            <a:r>
              <a:rPr lang="en" u="sng">
                <a:solidFill>
                  <a:schemeClr val="hlink"/>
                </a:solidFill>
                <a:hlinkClick r:id="rId6"/>
              </a:rPr>
              <a:t>Effective Remote Work</a:t>
            </a:r>
            <a:r>
              <a:rPr lang="en"/>
              <a:t> - </a:t>
            </a:r>
            <a:r>
              <a:rPr lang="en" u="sng">
                <a:solidFill>
                  <a:schemeClr val="hlink"/>
                </a:solidFill>
                <a:hlinkClick r:id="rId7"/>
              </a:rPr>
              <a:t>Basics, examples of note-taking workflows.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Nick Milo’s </a:t>
            </a:r>
            <a:r>
              <a:rPr lang="en" u="sng">
                <a:solidFill>
                  <a:schemeClr val="hlink"/>
                </a:solidFill>
                <a:hlinkClick r:id="rId8"/>
              </a:rPr>
              <a:t>Linking Your Thinking</a:t>
            </a:r>
            <a:r>
              <a:rPr lang="en"/>
              <a:t> - Example </a:t>
            </a:r>
            <a:r>
              <a:rPr lang="en" u="sng">
                <a:solidFill>
                  <a:schemeClr val="hlink"/>
                </a:solidFill>
                <a:hlinkClick r:id="rId9"/>
              </a:rPr>
              <a:t>vault</a:t>
            </a:r>
            <a:r>
              <a:rPr lang="en"/>
              <a:t> you can download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Bryan Jenks </a:t>
            </a:r>
            <a:r>
              <a:rPr lang="en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Obsidian Tips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Productivity Guru</a:t>
            </a:r>
            <a:r>
              <a:rPr lang="en"/>
              <a:t> - technical Obsidian videos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Books</a:t>
            </a:r>
            <a:endParaRPr/>
          </a:p>
          <a:p>
            <a:pPr marL="457200" lvl="0" indent="-32258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Sonke Ahrens - How to Take Smart Notes</a:t>
            </a:r>
            <a:endParaRPr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David Allen - Getting Things Done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Obsidian Discord community and Discourse forums are a great place to ask questions!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Topics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Cloud sync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Pinning, Starring Files + Search terms, REGEX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Core/Community Plugins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Templates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Citations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Calendar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Sliding Panes / Obsidian Tab / Cycle Panes/ Pane Relief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Dataview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Outliner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Theme Customization (CSS)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Personal Favorites: Minimal, Discordian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YAML headers (Metadata aka data about data)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Instead of storing away our notes, what if we could keep building and updating what we know in a unified space?</a:t>
            </a:r>
            <a:endParaRPr sz="30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Personal Wikipedia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</a:t>
            </a:r>
            <a:r>
              <a:rPr lang="en" b="1">
                <a:latin typeface="Ubuntu"/>
                <a:ea typeface="Ubuntu"/>
                <a:cs typeface="Ubuntu"/>
                <a:sym typeface="Ubuntu"/>
              </a:rPr>
              <a:t>reference </a:t>
            </a:r>
            <a:r>
              <a:rPr lang="en"/>
              <a:t>for information the way you understand it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You </a:t>
            </a:r>
            <a:r>
              <a:rPr lang="en"/>
              <a:t>decide the file structure &amp; organization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structure, content and workflow </a:t>
            </a:r>
            <a:r>
              <a:rPr lang="en" b="1">
                <a:latin typeface="Ubuntu"/>
                <a:ea typeface="Ubuntu"/>
                <a:cs typeface="Ubuntu"/>
                <a:sym typeface="Ubuntu"/>
              </a:rPr>
              <a:t>evolves </a:t>
            </a:r>
            <a:r>
              <a:rPr lang="en"/>
              <a:t>over time as you use it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13" y="2270325"/>
            <a:ext cx="2605829" cy="25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925447" y="4742300"/>
            <a:ext cx="339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Evergreen Notes</a:t>
            </a:r>
            <a:r>
              <a:rPr lang="en" sz="1300"/>
              <a:t> by Andy Matuschak</a:t>
            </a:r>
            <a:endParaRPr sz="13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993" y="2569243"/>
            <a:ext cx="3264276" cy="2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44827" y="4745431"/>
            <a:ext cx="339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Zettelkasten </a:t>
            </a:r>
            <a:r>
              <a:rPr lang="en" sz="1300"/>
              <a:t>by Niklas Luhmann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5471" y="0"/>
            <a:ext cx="9414931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6250225" y="1860750"/>
            <a:ext cx="31215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Markdown Editor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Locally Stored (secure)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Easy to link to notes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You decide the structure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What can you do with Obsidian?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Obsidian vs Other Apps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Walkthroughs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Obsidian Basics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Setting up Obsidian + What is Markdown + Main Features of Obsidian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Create personal notes from an article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latin typeface="Ubuntu"/>
                <a:ea typeface="Ubuntu"/>
                <a:cs typeface="Ubuntu"/>
                <a:sym typeface="Ubuntu"/>
              </a:rPr>
              <a:t>Resources + Questions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250" y="190950"/>
            <a:ext cx="8126900" cy="47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Obsidian allows us to easily create links in our notes</a:t>
            </a:r>
            <a:endParaRPr sz="2500"/>
          </a:p>
        </p:txBody>
      </p:sp>
      <p:grpSp>
        <p:nvGrpSpPr>
          <p:cNvPr id="115" name="Google Shape;115;p20"/>
          <p:cNvGrpSpPr/>
          <p:nvPr/>
        </p:nvGrpSpPr>
        <p:grpSpPr>
          <a:xfrm>
            <a:off x="3628400" y="1677950"/>
            <a:ext cx="5388741" cy="3167700"/>
            <a:chOff x="3628400" y="1677950"/>
            <a:chExt cx="5388741" cy="3167700"/>
          </a:xfrm>
        </p:grpSpPr>
        <p:sp>
          <p:nvSpPr>
            <p:cNvPr id="116" name="Google Shape;116;p20"/>
            <p:cNvSpPr/>
            <p:nvPr/>
          </p:nvSpPr>
          <p:spPr>
            <a:xfrm rot="-5400000">
              <a:off x="3196400" y="2109950"/>
              <a:ext cx="3167700" cy="2303700"/>
            </a:xfrm>
            <a:prstGeom prst="trapezoid">
              <a:avLst>
                <a:gd name="adj" fmla="val 65744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32100" y="1677950"/>
              <a:ext cx="3085041" cy="3167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3137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Obsidian allows us to easily create links in our notes</a:t>
            </a:r>
            <a:endParaRPr sz="25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4057750" y="839825"/>
            <a:ext cx="4565600" cy="33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6770825" y="2419200"/>
            <a:ext cx="661200" cy="20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1472</Words>
  <Application>Microsoft Office PowerPoint</Application>
  <PresentationFormat>On-screen Show (16:9)</PresentationFormat>
  <Paragraphs>182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Raleway</vt:lpstr>
      <vt:lpstr>Ubuntu</vt:lpstr>
      <vt:lpstr>Helvetica Neue</vt:lpstr>
      <vt:lpstr>Ubuntu Light</vt:lpstr>
      <vt:lpstr>Source Sans Pro</vt:lpstr>
      <vt:lpstr>Arial</vt:lpstr>
      <vt:lpstr>Plum</vt:lpstr>
      <vt:lpstr>PERSONAL WIKIPEDIA</vt:lpstr>
      <vt:lpstr>Breakout Rooms</vt:lpstr>
      <vt:lpstr>PowerPoint Presentation</vt:lpstr>
      <vt:lpstr>Instead of storing away our notes, what if we could keep building and updating what we know in a unified space?</vt:lpstr>
      <vt:lpstr>The Personal Wikipedia</vt:lpstr>
      <vt:lpstr>PowerPoint Presentation</vt:lpstr>
      <vt:lpstr>Outline</vt:lpstr>
      <vt:lpstr>Obsidian allows us to easily create links in our notes</vt:lpstr>
      <vt:lpstr>Obsidian allows us to easily create links in our notes</vt:lpstr>
      <vt:lpstr>Examples of Other use Cases </vt:lpstr>
      <vt:lpstr>PowerPoint Presentation</vt:lpstr>
      <vt:lpstr>How do Other Note-taking Apps Compare?</vt:lpstr>
      <vt:lpstr>PowerPoint Presentation</vt:lpstr>
      <vt:lpstr>Walkthroughs</vt:lpstr>
      <vt:lpstr>PowerPoint Presentation</vt:lpstr>
      <vt:lpstr>1 Obsidian Basics</vt:lpstr>
      <vt:lpstr>Obsidian Markdown Cheat Sheets</vt:lpstr>
      <vt:lpstr>Breakout Rooms</vt:lpstr>
      <vt:lpstr>Questions so far?</vt:lpstr>
      <vt:lpstr>PowerPoint Presentation</vt:lpstr>
      <vt:lpstr>2 Taking Notes from an Article</vt:lpstr>
      <vt:lpstr>Breakout Rooms</vt:lpstr>
      <vt:lpstr>Resources</vt:lpstr>
      <vt:lpstr>Other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WIKIPEDIA</dc:title>
  <cp:lastModifiedBy>Sam</cp:lastModifiedBy>
  <cp:revision>3</cp:revision>
  <dcterms:modified xsi:type="dcterms:W3CDTF">2021-05-06T21:05:39Z</dcterms:modified>
</cp:coreProperties>
</file>